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626" r:id="rId5"/>
    <p:sldId id="598" r:id="rId6"/>
    <p:sldId id="624" r:id="rId7"/>
    <p:sldId id="627" r:id="rId8"/>
    <p:sldId id="628" r:id="rId9"/>
    <p:sldId id="652" r:id="rId10"/>
    <p:sldId id="629" r:id="rId11"/>
    <p:sldId id="693" r:id="rId12"/>
    <p:sldId id="694" r:id="rId13"/>
    <p:sldId id="695" r:id="rId14"/>
    <p:sldId id="696" r:id="rId15"/>
    <p:sldId id="630" r:id="rId16"/>
    <p:sldId id="631" r:id="rId17"/>
    <p:sldId id="632" r:id="rId18"/>
    <p:sldId id="674" r:id="rId19"/>
    <p:sldId id="673" r:id="rId20"/>
    <p:sldId id="675" r:id="rId21"/>
    <p:sldId id="633" r:id="rId22"/>
    <p:sldId id="634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363" r:id="rId36"/>
  </p:sldIdLst>
  <p:sldSz cx="9144000" cy="5143500" type="screen16x9"/>
  <p:notesSz cx="6858000" cy="9144000"/>
  <p:embeddedFontLst>
    <p:embeddedFont>
      <p:font typeface="微软雅黑" panose="020B0503020204020204" charset="-122"/>
      <p:regular r:id="rId40"/>
    </p:embeddedFont>
    <p:embeddedFont>
      <p:font typeface="楷体" panose="02010609060101010101" charset="-122"/>
      <p:regular r:id="rId41"/>
    </p:embeddedFont>
    <p:embeddedFont>
      <p:font typeface="Calibri" panose="020F0502020204030204" charset="0"/>
      <p:regular r:id="rId42"/>
      <p:bold r:id="rId43"/>
      <p:italic r:id="rId44"/>
      <p:boldItalic r:id="rId45"/>
    </p:embeddedFont>
    <p:embeddedFont>
      <p:font typeface="Impact" panose="020B0806030902050204" pitchFamily="34" charset="0"/>
      <p:regular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A0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140" y="-486"/>
      </p:cViewPr>
      <p:guideLst>
        <p:guide orient="horz" pos="1721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font" Target="fonts/font7.fntdata"/><Relationship Id="rId45" Type="http://schemas.openxmlformats.org/officeDocument/2006/relationships/font" Target="fonts/font6.fntdata"/><Relationship Id="rId44" Type="http://schemas.openxmlformats.org/officeDocument/2006/relationships/font" Target="fonts/font5.fntdata"/><Relationship Id="rId43" Type="http://schemas.openxmlformats.org/officeDocument/2006/relationships/font" Target="fonts/font4.fntdata"/><Relationship Id="rId42" Type="http://schemas.openxmlformats.org/officeDocument/2006/relationships/font" Target="fonts/font3.fntdata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6D9-27C4-4576-B2DC-9DFBB3BB36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案例分析：</a:t>
            </a:r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、股价从低位</a:t>
            </a:r>
            <a:r>
              <a:rPr lang="en-US" altLang="zh-CN">
                <a:sym typeface="+mn-ea"/>
              </a:rPr>
              <a:t>13.31</a:t>
            </a:r>
            <a:r>
              <a:rPr lang="zh-CN" altLang="en-US">
                <a:sym typeface="+mn-ea"/>
              </a:rPr>
              <a:t>元启动上涨到</a:t>
            </a:r>
            <a:r>
              <a:rPr lang="en-US" altLang="zh-CN">
                <a:sym typeface="+mn-ea"/>
              </a:rPr>
              <a:t>31.98</a:t>
            </a:r>
            <a:r>
              <a:rPr lang="zh-CN" altLang="en-US">
                <a:sym typeface="+mn-ea"/>
              </a:rPr>
              <a:t>元，波段涨幅将近</a:t>
            </a:r>
            <a:r>
              <a:rPr lang="en-US" altLang="zh-CN">
                <a:sym typeface="+mn-ea"/>
              </a:rPr>
              <a:t>140%</a:t>
            </a:r>
            <a:r>
              <a:rPr lang="zh-CN" altLang="en-US">
                <a:sym typeface="+mn-ea"/>
              </a:rPr>
              <a:t>，这根大阳线出现在波段上涨的高位。</a:t>
            </a:r>
            <a:endParaRPr lang="zh-CN" altLang="en-US"/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、不断创新高的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线数达到了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根。</a:t>
            </a:r>
            <a:endParaRPr lang="zh-CN" altLang="en-US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、大阳线出现的位置正好处于前一波段上涨的最高位。</a:t>
            </a:r>
            <a:endParaRPr lang="zh-CN" altLang="en-US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、与前高比较发现股价创新高，但指标未创新高。</a:t>
            </a:r>
            <a:endParaRPr lang="zh-CN" altLang="en-US"/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、大阳线后次日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线若收盘价在阳线实体以内就要先考虑离场或是减仓，若出现警示性</a:t>
            </a:r>
            <a:r>
              <a:rPr lang="en-US" altLang="zh-CN">
                <a:sym typeface="+mn-ea"/>
              </a:rPr>
              <a:t>K</a:t>
            </a:r>
            <a:r>
              <a:rPr lang="zh-CN" altLang="en-US">
                <a:sym typeface="+mn-ea"/>
              </a:rPr>
              <a:t>线则要离场。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、分时图中早盘该股高开低走，跌破昨日收盘价，早盘第一个下跌波段单波跌幅达到</a:t>
            </a:r>
            <a:r>
              <a:rPr lang="en-US" altLang="zh-CN"/>
              <a:t>3</a:t>
            </a:r>
            <a:r>
              <a:rPr lang="zh-CN" altLang="en-US"/>
              <a:t>个点，说明空方打压力量强。若出现在起涨的初期，则是主力洗盘行为，但在波段上涨的高位出现跌幅过大的波形，则有主力出货的嫌疑。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、股价在均价线一下运行时间长达</a:t>
            </a:r>
            <a:r>
              <a:rPr lang="en-US" altLang="zh-CN"/>
              <a:t>20</a:t>
            </a:r>
            <a:r>
              <a:rPr lang="zh-CN" altLang="en-US"/>
              <a:t>分钟。强势的股票跌破均价线或是昨日收盘价均会快速拉回。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、在发动第二波攻击时，量价不健康，第二波的量能未超前面第一波的量，说明这个波段上涨是诱多行为，属于假升波。冲高后股价回落，两波回落的单波跌幅分别为</a:t>
            </a:r>
            <a:r>
              <a:rPr lang="en-US" altLang="zh-CN"/>
              <a:t>1.3%</a:t>
            </a:r>
            <a:r>
              <a:rPr lang="zh-CN" altLang="en-US"/>
              <a:t>和</a:t>
            </a:r>
            <a:r>
              <a:rPr lang="en-US" altLang="zh-CN"/>
              <a:t>1.5%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、封涨停前有大单卖出。大单卖出后，相对小单封涨停，涨停后还有</a:t>
            </a:r>
            <a:r>
              <a:rPr lang="en-US" altLang="zh-CN"/>
              <a:t>1000</a:t>
            </a:r>
            <a:r>
              <a:rPr lang="zh-CN" altLang="en-US"/>
              <a:t>多手的大单卖出，说明主力已在悄悄出货。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案例分析：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、股价从低位启动上涨到高位的横盘整理区，横盘时间</a:t>
            </a:r>
            <a:r>
              <a:rPr lang="en-US" altLang="zh-CN"/>
              <a:t>2</a:t>
            </a:r>
            <a:r>
              <a:rPr lang="zh-CN" altLang="en-US"/>
              <a:t>个月左右。从前一波段来看，低位上涨到高位正常横盘整理时间需要</a:t>
            </a:r>
            <a:r>
              <a:rPr lang="en-US" altLang="zh-CN"/>
              <a:t>6</a:t>
            </a:r>
            <a:r>
              <a:rPr lang="zh-CN" altLang="en-US"/>
              <a:t>个月左右，横盘时间不够。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、横盘整理期间，实体大的阴线个数比实体大的阳线个数要多，一根大阴线需要好几根阳线才能修复，说明空方力量强于多方。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、大阳线出现后次日收出一根长上影线，影线长度大于实体的</a:t>
            </a:r>
            <a:r>
              <a:rPr lang="en-US" altLang="zh-CN"/>
              <a:t>2</a:t>
            </a:r>
            <a:r>
              <a:rPr lang="zh-CN" altLang="en-US"/>
              <a:t>倍，说明上方抛压严重，构成主力资金出逃行为。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、打开大阳线次日的长上影线的分时图可以发现，长上影的出现是由于股价瞬间拉高，然后马上回落，形成尖角状的波形。回落时单波下跌</a:t>
            </a:r>
            <a:r>
              <a:rPr lang="en-US" altLang="zh-CN"/>
              <a:t>6.5</a:t>
            </a:r>
            <a:r>
              <a:rPr lang="zh-CN" altLang="en-US"/>
              <a:t>个点，说明主力出货的决心很大。股价最后收阳线，其生成是由于主力在尾盘最后一分钟拉升，目的是为了做出一根阳线，以迷惑其他投资者。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分析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线是证券投资的基础，是进入证券市场中的第一堂课，江氏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线天机对各种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形态进行了量化的定义，对每个形态背后多空资金是如何博弈的、散户的思维方式和主力的思维方式有何不同、同一个形态在股价运行的不同位置出现时的不同含义等问题，都进行了深度解读。在传统的技术分析中，从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线图中只能解读到走高走低等有限的信息，江氏</a:t>
            </a:r>
            <a:r>
              <a:rPr lang="en-US" altLang="zh-CN" dirty="0">
                <a:latin typeface="Arial" panose="020B0604020202020204" pitchFamily="34" charset="0"/>
                <a:sym typeface="+mn-ea"/>
              </a:rPr>
              <a:t>K</a:t>
            </a:r>
            <a:r>
              <a:rPr lang="zh-CN" altLang="zh-CN" dirty="0">
                <a:latin typeface="Arial" panose="020B0604020202020204" pitchFamily="34" charset="0"/>
                <a:sym typeface="+mn-ea"/>
              </a:rPr>
              <a:t>线天机颠覆了这种红买绿卖表象的分析方式，而是从多空博弈的角度解读了股价运行的逻辑。</a:t>
            </a:r>
            <a:endParaRPr lang="zh-CN" altLang="zh-CN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8D2A-ED99-4DC2-9DFC-DAB6C4E2F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在大阳线战法中，量能要求温和放量或是倍量，不可以是巨量。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短期趋势线：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个月内的趋势；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中期趋势线：</a:t>
            </a:r>
            <a:r>
              <a:rPr lang="en-US" altLang="zh-CN">
                <a:sym typeface="+mn-ea"/>
              </a:rPr>
              <a:t>2——6</a:t>
            </a:r>
            <a:r>
              <a:rPr lang="zh-CN" altLang="en-US">
                <a:sym typeface="+mn-ea"/>
              </a:rPr>
              <a:t>个月的趋势；</a:t>
            </a:r>
            <a:endParaRPr lang="zh-CN" altLang="en-US"/>
          </a:p>
          <a:p>
            <a:r>
              <a:rPr lang="zh-CN" altLang="en-US">
                <a:sym typeface="+mn-ea"/>
              </a:rPr>
              <a:t>长期趋势线：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个月以上的趋势。</a:t>
            </a:r>
            <a:endParaRPr lang="zh-CN" altLang="en-US"/>
          </a:p>
          <a:p>
            <a:r>
              <a:rPr lang="zh-CN" altLang="en-US">
                <a:sym typeface="+mn-ea"/>
              </a:rPr>
              <a:t>所有趋势线的突破点无论是往上还是往下，均是某个周期的均价线黏合点。突破短期趋势线为短期行情，突破中期趋势线为中期行情，突破长期趋势线则是长期行情或者牛市行情的来临。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3618230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835"/>
            <a:ext cx="5960745" cy="3727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20955"/>
            <a:ext cx="9145270" cy="47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 userDrawn="1"/>
        </p:nvGrpSpPr>
        <p:grpSpPr>
          <a:xfrm>
            <a:off x="-6350" y="4730750"/>
            <a:ext cx="9157335" cy="424815"/>
            <a:chOff x="-18879" y="5984701"/>
            <a:chExt cx="9157124" cy="583433"/>
          </a:xfrm>
        </p:grpSpPr>
        <p:sp>
          <p:nvSpPr>
            <p:cNvPr id="14" name="矩形 13"/>
            <p:cNvSpPr/>
            <p:nvPr userDrawn="1"/>
          </p:nvSpPr>
          <p:spPr>
            <a:xfrm>
              <a:off x="-18879" y="6028134"/>
              <a:ext cx="9157124" cy="5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 userDrawn="1"/>
          </p:nvCxnSpPr>
          <p:spPr>
            <a:xfrm>
              <a:off x="-12700" y="5984701"/>
              <a:ext cx="9144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9599"/>
            <a:ext cx="8229600" cy="53228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251520" y="209136"/>
            <a:ext cx="14401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-12700" y="483771"/>
            <a:ext cx="91632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7071360" y="4782820"/>
            <a:ext cx="20008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龙泽交易天机</a:t>
            </a:r>
            <a:endParaRPr lang="zh-CN" altLang="en-US" sz="1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8199755" cy="367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31" name="TextBox 10"/>
          <p:cNvSpPr txBox="1"/>
          <p:nvPr userDrawn="1"/>
        </p:nvSpPr>
        <p:spPr>
          <a:xfrm>
            <a:off x="996315" y="4822190"/>
            <a:ext cx="6163310" cy="227965"/>
          </a:xfrm>
          <a:prstGeom prst="rect">
            <a:avLst/>
          </a:prstGeom>
          <a:noFill/>
          <a:ln w="9525">
            <a:noFill/>
          </a:ln>
        </p:spPr>
        <p:txBody>
          <a:bodyPr lIns="0" anchor="t"/>
          <a:p>
            <a:pPr lvl="0"/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©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本培训教材属于正福操盘手内部高级培训教材！本教材只对内部学员公开，请严格保密！</a:t>
            </a:r>
            <a:r>
              <a:rPr lang="en-US" altLang="x-none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x-none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8605520" y="4460240"/>
            <a:ext cx="7537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fld id="{9A0DB2DC-4C9A-4742-B13C-FB6460FD3503}" type="slidenum">
              <a:rPr lang="zh-CN" altLang="en-US" sz="1200">
                <a:solidFill>
                  <a:srgbClr val="C00000"/>
                </a:solidFill>
              </a:rPr>
            </a:fld>
            <a:endParaRPr lang="en-US" altLang="zh-CN" sz="1200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charset="0"/>
        <a:buChar char="Ø"/>
        <a:defRPr sz="2000" kern="1200">
          <a:solidFill>
            <a:schemeClr val="accent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22860" y="-83185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1947545"/>
            <a:ext cx="9181465" cy="200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线组合利器之大阳线（一）</a:t>
            </a:r>
            <a:endParaRPr lang="en-US" altLang="zh-CN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3451225" cy="438150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、大阳线具有改变趋势的功能：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467360" y="1216025"/>
            <a:ext cx="381762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、大阳线具有大幅拉升股价的功能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50850" y="1773555"/>
            <a:ext cx="375793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3</a:t>
            </a:r>
            <a:r>
              <a:rPr lang="zh-CN" altLang="en-US"/>
              <a:t>、大阳线具有出货的功能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8815" y="1921510"/>
            <a:ext cx="5907405" cy="278511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5377180" y="134747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504180" y="114427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751830" y="114427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" y="2350770"/>
            <a:ext cx="2388870" cy="2245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0" y="2390775"/>
            <a:ext cx="2284095" cy="2165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45" y="2400300"/>
            <a:ext cx="2284730" cy="217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3770" y="2134870"/>
            <a:ext cx="3082925" cy="3024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3427730" cy="438150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、大阳线具有改变趋势的功能：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467360" y="857250"/>
            <a:ext cx="381762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、大阳线具有大幅拉升股价的功能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50850" y="127127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、大阳线具有出货的功能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2"/>
          <p:cNvSpPr>
            <a:spLocks noGrp="1"/>
          </p:cNvSpPr>
          <p:nvPr/>
        </p:nvSpPr>
        <p:spPr>
          <a:xfrm>
            <a:off x="434340" y="1613535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4</a:t>
            </a:r>
            <a:r>
              <a:rPr lang="zh-CN" altLang="en-US"/>
              <a:t>、大阳线具有反弹诱多的功能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2134870"/>
            <a:ext cx="5978525" cy="302514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4463415" y="242062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3568065" cy="438150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、大阳线具有改变趋势的功能：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467360" y="857250"/>
            <a:ext cx="385191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、大阳线具有大幅拉升股价的功能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占位符 2"/>
          <p:cNvSpPr>
            <a:spLocks noGrp="1"/>
          </p:cNvSpPr>
          <p:nvPr/>
        </p:nvSpPr>
        <p:spPr>
          <a:xfrm>
            <a:off x="450850" y="127127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、大阳线具有出货的功能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占位符 2"/>
          <p:cNvSpPr>
            <a:spLocks noGrp="1"/>
          </p:cNvSpPr>
          <p:nvPr/>
        </p:nvSpPr>
        <p:spPr>
          <a:xfrm>
            <a:off x="434340" y="168529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4</a:t>
            </a:r>
            <a:r>
              <a:rPr lang="zh-CN" altLang="en-US">
                <a:solidFill>
                  <a:schemeClr val="tx1"/>
                </a:solidFill>
              </a:rPr>
              <a:t>、大阳线具有反弹诱多的功能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占位符 2"/>
          <p:cNvSpPr>
            <a:spLocks noGrp="1"/>
          </p:cNvSpPr>
          <p:nvPr/>
        </p:nvSpPr>
        <p:spPr>
          <a:xfrm>
            <a:off x="417830" y="209931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、大阳线具有拉高吸筹的功能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占位符 2"/>
          <p:cNvSpPr>
            <a:spLocks noGrp="1"/>
          </p:cNvSpPr>
          <p:nvPr/>
        </p:nvSpPr>
        <p:spPr>
          <a:xfrm>
            <a:off x="401320" y="2513330"/>
            <a:ext cx="360045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  <a:sym typeface="+mn-ea"/>
              </a:rPr>
              <a:t>……</a:t>
            </a:r>
            <a:endParaRPr lang="en-US" altLang="zh-CN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四、大阳线的有效性和无效性。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180340" y="562610"/>
            <a:ext cx="8199755" cy="3679190"/>
          </a:xfrm>
        </p:spPr>
        <p:txBody>
          <a:bodyPr/>
          <a:p>
            <a:r>
              <a:rPr lang="zh-CN" altLang="en-US"/>
              <a:t>（一）有效大阳线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、上、下影线只能有一个，下影线长度小于</a:t>
            </a:r>
            <a:r>
              <a:rPr lang="en-US" altLang="zh-CN"/>
              <a:t>0.5%</a:t>
            </a:r>
            <a:r>
              <a:rPr lang="zh-CN" altLang="en-US"/>
              <a:t>，上影线长度小于</a:t>
            </a:r>
            <a:r>
              <a:rPr lang="en-US" altLang="zh-CN"/>
              <a:t>1%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、最好开盘价就是当天的最低价。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、在分时图中阳线结构是由攻击波和攻击型量峰组成的。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、盘口必须有</a:t>
            </a:r>
            <a:r>
              <a:rPr lang="en-US" altLang="zh-CN"/>
              <a:t>3</a:t>
            </a:r>
            <a:r>
              <a:rPr lang="zh-CN" altLang="en-US"/>
              <a:t>位数以上的多笔大单出现。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、一旦涨停不再放量，当日量能是一周以来的倍量。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2460" y="2864485"/>
            <a:ext cx="316865" cy="1365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85" y="2917190"/>
            <a:ext cx="263525" cy="1259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85" y="2811780"/>
            <a:ext cx="257175" cy="1365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85" y="1836420"/>
            <a:ext cx="2772410" cy="2880995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V="1">
            <a:off x="598170" y="1419860"/>
            <a:ext cx="6422390" cy="146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98170" y="2284095"/>
            <a:ext cx="498221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8170" y="1836420"/>
            <a:ext cx="3079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98170" y="2715895"/>
            <a:ext cx="3829685" cy="107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8170" y="3139440"/>
            <a:ext cx="4693920" cy="8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分时盘口波形分类：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203835"/>
            <a:ext cx="8199755" cy="3679190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长波：单波涨幅</a:t>
            </a:r>
            <a:r>
              <a:rPr lang="en-US" altLang="zh-CN"/>
              <a:t>6%</a:t>
            </a:r>
            <a:r>
              <a:rPr lang="zh-CN" altLang="en-US"/>
              <a:t>以上，一气呵成的波形。</a:t>
            </a:r>
            <a:endParaRPr lang="zh-CN" altLang="en-US"/>
          </a:p>
          <a:p>
            <a:r>
              <a:rPr lang="zh-CN" altLang="en-US"/>
              <a:t>中波：单波涨幅</a:t>
            </a:r>
            <a:r>
              <a:rPr lang="en-US" altLang="zh-CN"/>
              <a:t>3%——6%</a:t>
            </a:r>
            <a:r>
              <a:rPr lang="zh-CN" altLang="en-US"/>
              <a:t>，为最健康的波形。</a:t>
            </a:r>
            <a:endParaRPr lang="zh-CN" altLang="en-US"/>
          </a:p>
          <a:p>
            <a:r>
              <a:rPr lang="zh-CN" altLang="en-US"/>
              <a:t>短波：单波涨幅在</a:t>
            </a:r>
            <a:r>
              <a:rPr lang="en-US" altLang="zh-CN"/>
              <a:t>3%</a:t>
            </a:r>
            <a:r>
              <a:rPr lang="zh-CN" altLang="en-US"/>
              <a:t>以下的波形。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2093595"/>
            <a:ext cx="2667000" cy="2557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0" y="2094230"/>
            <a:ext cx="2696845" cy="2557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45" y="2094865"/>
            <a:ext cx="2739390" cy="25565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4519295" cy="3679190"/>
          </a:xfrm>
        </p:spPr>
        <p:txBody>
          <a:bodyPr>
            <a:normAutofit lnSpcReduction="20000"/>
          </a:bodyPr>
          <a:p>
            <a:r>
              <a:rPr lang="zh-CN" altLang="en-US"/>
              <a:t>（二）无效大阳线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、无主力建仓痕迹，突然出现的大阳线。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、下降趋势中突然出现的大阳线，也没有突破下降趋势线，是下降途中的反弹。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、分时图中出现收盘价高于均价线</a:t>
            </a:r>
            <a:r>
              <a:rPr lang="en-US" altLang="zh-CN"/>
              <a:t>6</a:t>
            </a:r>
            <a:r>
              <a:rPr lang="zh-CN" altLang="en-US"/>
              <a:t>个点的大阳线。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、影线长度大于</a:t>
            </a:r>
            <a:r>
              <a:rPr lang="en-US" altLang="zh-CN"/>
              <a:t>3%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、顶部出现的大阳线，或是达到前高点附近并已经连续创新高的大阳线。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、长波大阳线。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0" y="1713230"/>
            <a:ext cx="4063365" cy="295275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8380730" y="211328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55" y="1713230"/>
            <a:ext cx="4099560" cy="29527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7500620" y="2255520"/>
            <a:ext cx="0" cy="8642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55" y="706120"/>
            <a:ext cx="4099560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85" y="706120"/>
            <a:ext cx="4062730" cy="3971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8"/>
          <a:stretch>
            <a:fillRect/>
          </a:stretch>
        </p:blipFill>
        <p:spPr bwMode="auto">
          <a:xfrm>
            <a:off x="-22860" y="-83185"/>
            <a:ext cx="9177655" cy="46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-22860" y="1947545"/>
            <a:ext cx="9181465" cy="200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龙泽交易天机</a:t>
            </a:r>
            <a:endParaRPr lang="zh-CN" altLang="en-US" sz="36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endParaRPr lang="zh-CN" altLang="en-US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en-US" altLang="zh-CN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K</a:t>
            </a:r>
            <a:r>
              <a:rPr lang="zh-CN" altLang="en-US" sz="2800" b="1" i="0" dirty="0" smtClea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线组合利器之大阳线（二）</a:t>
            </a:r>
            <a:endParaRPr lang="en-US" altLang="zh-CN" sz="2800" b="1" i="0" dirty="0" smtClean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115556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976879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07030" y="3333115"/>
            <a:ext cx="3769995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大阳线出现的有效位置</a:t>
              </a:r>
              <a:endParaRPr lang="zh-CN" sz="16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395220" y="334137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五、大阳线出现的有效位置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8199755" cy="367919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、高位充分下跌后形成低位箱体横盘震荡建仓，突破箱体平台时出现的大阳线。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、股价经过主力低位建仓之后，进过了充分调整，在调整完毕时在重要均价线、重要黄金分割位、重要趋势线等支撑位出现的大阳线。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、主升段起涨初期的第一个跳空高开高走的大阳线。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090" y="2119630"/>
            <a:ext cx="5916295" cy="2506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龙泽</a:t>
            </a:r>
            <a:r>
              <a:rPr lang="en-US" altLang="zh-CN"/>
              <a:t>K</a:t>
            </a:r>
            <a:r>
              <a:rPr lang="zh-CN" altLang="en-US"/>
              <a:t>线天机系列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4680" y="2125980"/>
            <a:ext cx="43053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分时决定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  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K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线决定位置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位置决定形态  形态决定浪形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浪形决定性质  性质决定盈亏 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2545" y="1729105"/>
            <a:ext cx="2854325" cy="20027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案例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：高位出现的大阳线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无效大阳线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90855"/>
            <a:ext cx="8199755" cy="3679190"/>
          </a:xfrm>
        </p:spPr>
        <p:txBody>
          <a:bodyPr/>
          <a:p>
            <a:r>
              <a:rPr lang="zh-CN" altLang="en-US"/>
              <a:t>长城影视（</a:t>
            </a:r>
            <a:r>
              <a:rPr lang="en-US" altLang="zh-CN"/>
              <a:t>002071</a:t>
            </a:r>
            <a:r>
              <a:rPr lang="zh-CN" altLang="en-US"/>
              <a:t>）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21</a:t>
            </a:r>
            <a:r>
              <a:rPr lang="zh-CN" altLang="en-US"/>
              <a:t>日出现的大阳线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9485" y="1278255"/>
            <a:ext cx="2771140" cy="2952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970280"/>
            <a:ext cx="5825490" cy="36080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长城影视（</a:t>
            </a:r>
            <a:r>
              <a:rPr lang="en-US" altLang="zh-CN"/>
              <a:t>002071</a:t>
            </a:r>
            <a:r>
              <a:rPr lang="zh-CN" altLang="en-US"/>
              <a:t>）在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21</a:t>
            </a:r>
            <a:r>
              <a:rPr lang="zh-CN" altLang="en-US"/>
              <a:t>日高位大阳线分时图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594995"/>
            <a:ext cx="7769225" cy="41294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2</a:t>
            </a:r>
            <a:r>
              <a:rPr lang="zh-CN" altLang="en-US"/>
              <a:t>：假突破的长波大阳线</a:t>
            </a:r>
            <a:r>
              <a:rPr lang="en-US" altLang="zh-CN"/>
              <a:t>——</a:t>
            </a:r>
            <a:r>
              <a:rPr lang="zh-CN" altLang="en-US"/>
              <a:t>无效大阳线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539115" y="419100"/>
            <a:ext cx="8199755" cy="3679190"/>
          </a:xfrm>
        </p:spPr>
        <p:txBody>
          <a:bodyPr/>
          <a:p>
            <a:r>
              <a:rPr lang="en-US" altLang="zh-CN"/>
              <a:t>002149</a:t>
            </a:r>
            <a:r>
              <a:rPr lang="zh-CN" altLang="en-US"/>
              <a:t>西部材料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8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870" y="853440"/>
            <a:ext cx="7486015" cy="3867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360" y="2021840"/>
            <a:ext cx="1466850" cy="20764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4716145" y="1491615"/>
            <a:ext cx="605155" cy="1285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002149</a:t>
            </a:r>
            <a:r>
              <a:rPr lang="zh-CN" altLang="en-US">
                <a:sym typeface="+mn-ea"/>
              </a:rPr>
              <a:t>西部材料</a:t>
            </a:r>
            <a:r>
              <a:rPr lang="en-US" altLang="zh-CN">
                <a:sym typeface="+mn-ea"/>
              </a:rPr>
              <a:t>2014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日大阳线分时图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305" y="532765"/>
            <a:ext cx="7859395" cy="41871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3</a:t>
            </a:r>
            <a:r>
              <a:rPr lang="zh-CN" altLang="en-US"/>
              <a:t>：假突破的长波大阳线</a:t>
            </a:r>
            <a:r>
              <a:rPr lang="en-US" altLang="zh-CN"/>
              <a:t>——</a:t>
            </a:r>
            <a:r>
              <a:rPr lang="zh-CN" altLang="en-US"/>
              <a:t>无效大阳线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23850" y="490855"/>
            <a:ext cx="8199755" cy="370840"/>
          </a:xfrm>
        </p:spPr>
        <p:txBody>
          <a:bodyPr>
            <a:normAutofit fontScale="90000" lnSpcReduction="20000"/>
          </a:bodyPr>
          <a:p>
            <a:r>
              <a:rPr lang="en-US" altLang="zh-CN"/>
              <a:t>002600</a:t>
            </a:r>
            <a:r>
              <a:rPr lang="zh-CN" altLang="en-US"/>
              <a:t>江粉磁材</a:t>
            </a:r>
            <a:r>
              <a:rPr lang="en-US" altLang="zh-CN"/>
              <a:t>2013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" y="861695"/>
            <a:ext cx="6884670" cy="38550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72480" y="1635125"/>
            <a:ext cx="360045" cy="864235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27725" y="3843020"/>
            <a:ext cx="360045" cy="864235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45" y="861695"/>
            <a:ext cx="1675765" cy="230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002600</a:t>
            </a:r>
            <a:r>
              <a:rPr lang="zh-CN" altLang="en-US"/>
              <a:t>江粉磁材</a:t>
            </a:r>
            <a:r>
              <a:rPr lang="en-US" altLang="zh-CN"/>
              <a:t>2013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日分时走势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495935"/>
            <a:ext cx="6728460" cy="4204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9750" y="2134870"/>
            <a:ext cx="9753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打压股价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4428490" y="1233170"/>
            <a:ext cx="63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发起攻击</a:t>
            </a:r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3570605" y="2030095"/>
            <a:ext cx="108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股价上涨至一个台阶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2642870" y="1400810"/>
            <a:ext cx="975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红盘附近震荡</a:t>
            </a:r>
            <a:endParaRPr lang="zh-CN" altLang="en-US"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808355"/>
            <a:ext cx="6934200" cy="39509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4</a:t>
            </a:r>
            <a:r>
              <a:rPr lang="zh-CN" altLang="en-US"/>
              <a:t>：跳空高开的大阳线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95605" y="419100"/>
            <a:ext cx="8199755" cy="455930"/>
          </a:xfrm>
        </p:spPr>
        <p:txBody>
          <a:bodyPr>
            <a:normAutofit lnSpcReduction="10000"/>
          </a:bodyPr>
          <a:p>
            <a:r>
              <a:rPr lang="en-US" altLang="zh-CN"/>
              <a:t>000901</a:t>
            </a:r>
            <a:r>
              <a:rPr lang="zh-CN" altLang="en-US"/>
              <a:t>航天科技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30</a:t>
            </a:r>
            <a:r>
              <a:rPr lang="zh-CN" altLang="en-US"/>
              <a:t>日出现大阳线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308215" y="2212340"/>
            <a:ext cx="215900" cy="647700"/>
          </a:xfrm>
          <a:prstGeom prst="ellipse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420110" y="2788285"/>
            <a:ext cx="468058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815" y="526415"/>
            <a:ext cx="6055360" cy="42030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5</a:t>
            </a:r>
            <a:r>
              <a:rPr lang="zh-CN" altLang="en-US"/>
              <a:t>：突破平台低位启动的大阳线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395605" y="419100"/>
            <a:ext cx="8199755" cy="489585"/>
          </a:xfrm>
        </p:spPr>
        <p:txBody>
          <a:bodyPr>
            <a:normAutofit/>
          </a:bodyPr>
          <a:p>
            <a:r>
              <a:rPr lang="en-US" altLang="zh-CN"/>
              <a:t>600435</a:t>
            </a:r>
            <a:r>
              <a:rPr lang="zh-CN" altLang="en-US"/>
              <a:t>北方导航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7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285" y="816610"/>
            <a:ext cx="7016750" cy="39173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43305" y="2860040"/>
            <a:ext cx="5904865" cy="288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72225" y="2428240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55715" y="3703320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473075"/>
            <a:ext cx="6800215" cy="4246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3540" y="1340485"/>
            <a:ext cx="3769995" cy="469900"/>
            <a:chOff x="2779717" y="1741810"/>
            <a:chExt cx="3952875" cy="466725"/>
          </a:xfrm>
        </p:grpSpPr>
        <p:sp>
          <p:nvSpPr>
            <p:cNvPr id="6157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大阳线的结构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6159" name="AutoShape 11"/>
          <p:cNvSpPr>
            <a:spLocks noChangeArrowheads="1"/>
          </p:cNvSpPr>
          <p:nvPr/>
        </p:nvSpPr>
        <p:spPr bwMode="gray">
          <a:xfrm>
            <a:off x="2411730" y="134874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07030" y="1826260"/>
            <a:ext cx="3769995" cy="469900"/>
            <a:chOff x="2779717" y="1741810"/>
            <a:chExt cx="3952875" cy="466725"/>
          </a:xfrm>
        </p:grpSpPr>
        <p:sp>
          <p:nvSpPr>
            <p:cNvPr id="16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大阳线的分类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2395220" y="183451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907030" y="2328545"/>
            <a:ext cx="3769995" cy="469900"/>
            <a:chOff x="2779717" y="1741810"/>
            <a:chExt cx="3952875" cy="466725"/>
          </a:xfrm>
        </p:grpSpPr>
        <p:sp>
          <p:nvSpPr>
            <p:cNvPr id="20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大阳线的功能和意义</a:t>
              </a:r>
              <a:endParaRPr kumimoji="1" lang="zh-CN" sz="1600" b="1" spc="300" dirty="0">
                <a:solidFill>
                  <a:schemeClr val="bg1"/>
                </a:solidFill>
                <a:effectLst/>
                <a:cs typeface="+mn-ea"/>
                <a:sym typeface="+mn-ea"/>
              </a:endParaRPr>
            </a:p>
          </p:txBody>
        </p:sp>
      </p:grpSp>
      <p:sp>
        <p:nvSpPr>
          <p:cNvPr id="22" name="AutoShape 11"/>
          <p:cNvSpPr>
            <a:spLocks noChangeArrowheads="1"/>
          </p:cNvSpPr>
          <p:nvPr/>
        </p:nvSpPr>
        <p:spPr bwMode="gray">
          <a:xfrm>
            <a:off x="2395220" y="233680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3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907030" y="2830830"/>
            <a:ext cx="3769995" cy="469900"/>
            <a:chOff x="2779717" y="1741810"/>
            <a:chExt cx="3952875" cy="466725"/>
          </a:xfrm>
        </p:grpSpPr>
        <p:sp>
          <p:nvSpPr>
            <p:cNvPr id="24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大阳线的有效性和无效性</a:t>
              </a:r>
              <a:endParaRPr kumimoji="1" lang="zh-CN" sz="1600" b="1" spc="300" dirty="0">
                <a:solidFill>
                  <a:schemeClr val="bg1"/>
                </a:solidFill>
                <a:effectLst/>
                <a:latin typeface="宋体" panose="02010600030101010101" pitchFamily="2" charset="-122"/>
                <a:cs typeface="+mn-ea"/>
                <a:sym typeface="+mn-ea"/>
              </a:endParaRPr>
            </a:p>
          </p:txBody>
        </p:sp>
      </p:grp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395220" y="2839085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4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07030" y="3333115"/>
            <a:ext cx="3769995" cy="469900"/>
            <a:chOff x="2779717" y="1741810"/>
            <a:chExt cx="3952875" cy="466725"/>
          </a:xfrm>
        </p:grpSpPr>
        <p:sp>
          <p:nvSpPr>
            <p:cNvPr id="28" name="AutoShape 2"/>
            <p:cNvSpPr>
              <a:spLocks noChangeArrowheads="1"/>
            </p:cNvSpPr>
            <p:nvPr/>
          </p:nvSpPr>
          <p:spPr bwMode="gray">
            <a:xfrm>
              <a:off x="2779717" y="1802135"/>
              <a:ext cx="3952875" cy="3603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3059832" y="1741810"/>
              <a:ext cx="3352800" cy="466725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</a:ln>
          </p:spPr>
          <p:txBody>
            <a:bodyPr wrap="none" anchor="ctr"/>
            <a:lstStyle/>
            <a:p>
              <a:pPr algn="ctr" latinLnBrk="1">
                <a:defRPr/>
              </a:pPr>
              <a:r>
                <a:rPr lang="zh-CN" sz="1600">
                  <a:solidFill>
                    <a:schemeClr val="bg1"/>
                  </a:solidFill>
                  <a:sym typeface="+mn-ea"/>
                </a:rPr>
                <a:t>大阳线出现的有效位置</a:t>
              </a:r>
              <a:endParaRPr lang="zh-CN" sz="16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2395220" y="3341370"/>
            <a:ext cx="507365" cy="40894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</a:ln>
          <a:effectLst>
            <a:outerShdw dist="63500" dir="221219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/>
            <a:r>
              <a:rPr lang="en-US" altLang="ko-KR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5</a:t>
            </a:r>
            <a:endParaRPr lang="en-US" altLang="ko-KR" sz="200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案例</a:t>
            </a:r>
            <a:r>
              <a:rPr lang="en-US" altLang="zh-CN"/>
              <a:t>6</a:t>
            </a:r>
            <a:r>
              <a:rPr lang="zh-CN" altLang="en-US"/>
              <a:t>：低位启动的大阳线</a:t>
            </a:r>
            <a:r>
              <a:rPr lang="en-US" altLang="zh-CN"/>
              <a:t>——</a:t>
            </a:r>
            <a:r>
              <a:rPr lang="zh-CN" altLang="en-US"/>
              <a:t>有效大阳线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419100"/>
            <a:ext cx="8199755" cy="410845"/>
          </a:xfrm>
        </p:spPr>
        <p:txBody>
          <a:bodyPr>
            <a:normAutofit lnSpcReduction="20000"/>
          </a:bodyPr>
          <a:p>
            <a:r>
              <a:rPr lang="en-US" altLang="zh-CN"/>
              <a:t>002114</a:t>
            </a:r>
            <a:r>
              <a:rPr lang="zh-CN" altLang="en-US"/>
              <a:t>罗平锌电</a:t>
            </a:r>
            <a:r>
              <a:rPr lang="en-US" altLang="zh-CN"/>
              <a:t>2014</a:t>
            </a:r>
            <a:r>
              <a:rPr lang="zh-CN" altLang="en-US"/>
              <a:t>年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日出现大阳线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829945"/>
            <a:ext cx="6967220" cy="38912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458970" y="264350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58970" y="363156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563620" y="2355850"/>
            <a:ext cx="288290" cy="57594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57475" y="1986280"/>
            <a:ext cx="1801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涨停阳线修复</a:t>
            </a:r>
            <a:endParaRPr lang="zh-CN" altLang="en-US" sz="1400"/>
          </a:p>
        </p:txBody>
      </p:sp>
      <p:sp>
        <p:nvSpPr>
          <p:cNvPr id="9" name="椭圆 8"/>
          <p:cNvSpPr/>
          <p:nvPr/>
        </p:nvSpPr>
        <p:spPr>
          <a:xfrm>
            <a:off x="3796665" y="2897505"/>
            <a:ext cx="215900" cy="50355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53155" y="1393190"/>
            <a:ext cx="1801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突破平台和重要均线</a:t>
            </a:r>
            <a:endParaRPr lang="zh-CN" altLang="en-US" sz="1400"/>
          </a:p>
        </p:txBody>
      </p:sp>
      <p:cxnSp>
        <p:nvCxnSpPr>
          <p:cNvPr id="11" name="直接箭头连接符 10"/>
          <p:cNvCxnSpPr>
            <a:stCxn id="10" idx="2"/>
          </p:cNvCxnSpPr>
          <p:nvPr/>
        </p:nvCxnSpPr>
        <p:spPr>
          <a:xfrm flipH="1">
            <a:off x="4552950" y="1699895"/>
            <a:ext cx="1270" cy="7848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1" animBg="1"/>
      <p:bldP spid="9" grpId="0" animBg="1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527685"/>
            <a:ext cx="6390640" cy="42132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基本训练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、有效大阳线的条件有哪些？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、有效大阳线一般出现在什么位置？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、无效大阳线有哪些？</a:t>
            </a:r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1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1"/>
          <a:stretch>
            <a:fillRect/>
          </a:stretch>
        </p:blipFill>
        <p:spPr bwMode="auto">
          <a:xfrm>
            <a:off x="-635" y="-20955"/>
            <a:ext cx="9145270" cy="45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13"/>
          <p:cNvSpPr txBox="1">
            <a:spLocks noChangeArrowheads="1"/>
          </p:cNvSpPr>
          <p:nvPr/>
        </p:nvSpPr>
        <p:spPr bwMode="auto">
          <a:xfrm>
            <a:off x="1752634" y="2071876"/>
            <a:ext cx="5782242" cy="5236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19" tIns="45709" rIns="91419" bIns="45709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20000"/>
              </a:spcBef>
            </a:pPr>
            <a:r>
              <a:rPr lang="zh-CN" altLang="en-US" sz="3600" b="1" i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感谢您的观赏</a:t>
            </a:r>
            <a:endParaRPr lang="zh-CN" altLang="en-US" sz="3600" b="1" i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2" name="直接连接符 91"/>
          <p:cNvCxnSpPr/>
          <p:nvPr/>
        </p:nvCxnSpPr>
        <p:spPr bwMode="auto">
          <a:xfrm>
            <a:off x="2679900" y="1330821"/>
            <a:ext cx="392771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136352" y="1192144"/>
            <a:ext cx="2919095" cy="28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zh-CN" altLang="en-US" sz="1200" b="0" dirty="0" smtClean="0">
                <a:solidFill>
                  <a:schemeClr val="bg1"/>
                </a:solidFill>
                <a:cs typeface="+mn-ea"/>
                <a:sym typeface="+mn-lt"/>
              </a:rPr>
              <a:t>资本逻辑  投资智慧  趋势为王  共赢财富 </a:t>
            </a:r>
            <a:endParaRPr lang="zh-CN" altLang="en-US" sz="12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91" grpId="0" bldLvl="0" autoUpdateAnimBg="0"/>
      <p:bldP spid="91" grpId="1" bldLvl="0" autoUpdateAnimBg="0"/>
      <p:bldP spid="91" grpId="2" bldLvl="0" autoUpdateAnimBg="0"/>
      <p:bldP spid="91" grpId="3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一、大阳线的结构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4558030" cy="3797935"/>
          </a:xfrm>
        </p:spPr>
        <p:txBody>
          <a:bodyPr/>
          <a:p>
            <a:r>
              <a:rPr lang="zh-CN" altLang="en-US"/>
              <a:t>大阳线是指实体大于</a:t>
            </a:r>
            <a:r>
              <a:rPr lang="en-US" altLang="zh-CN"/>
              <a:t>7%</a:t>
            </a:r>
            <a:r>
              <a:rPr lang="zh-CN" altLang="en-US"/>
              <a:t>的</a:t>
            </a:r>
            <a:r>
              <a:rPr lang="en-US" altLang="zh-CN"/>
              <a:t>K</a:t>
            </a:r>
            <a:r>
              <a:rPr lang="zh-CN" altLang="en-US"/>
              <a:t>线，当天低开</a:t>
            </a:r>
            <a:r>
              <a:rPr lang="en-US" altLang="zh-CN"/>
              <a:t>5%</a:t>
            </a:r>
            <a:r>
              <a:rPr lang="zh-CN" altLang="en-US"/>
              <a:t>、上涨</a:t>
            </a:r>
            <a:r>
              <a:rPr lang="en-US" altLang="zh-CN"/>
              <a:t>2%</a:t>
            </a:r>
            <a:r>
              <a:rPr lang="zh-CN" altLang="en-US"/>
              <a:t>也称为大阳线。</a:t>
            </a:r>
            <a:endParaRPr lang="zh-CN" altLang="en-US"/>
          </a:p>
          <a:p>
            <a:r>
              <a:rPr lang="zh-CN" altLang="en-US"/>
              <a:t>最好的大阳线是开盘价就是当天的最低价，收盘价就是当天的最高价，</a:t>
            </a:r>
            <a:r>
              <a:rPr lang="en-US" altLang="zh-CN"/>
              <a:t>K</a:t>
            </a:r>
            <a:r>
              <a:rPr lang="zh-CN" altLang="en-US"/>
              <a:t>线结构为没有上下影线的阳</a:t>
            </a:r>
            <a:r>
              <a:rPr lang="en-US" altLang="zh-CN"/>
              <a:t>K</a:t>
            </a:r>
            <a:r>
              <a:rPr lang="zh-CN" altLang="en-US"/>
              <a:t>线。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241290" y="934085"/>
            <a:ext cx="3582035" cy="2481611"/>
            <a:chOff x="3396" y="2383"/>
            <a:chExt cx="5612" cy="4285"/>
          </a:xfrm>
        </p:grpSpPr>
        <p:sp>
          <p:nvSpPr>
            <p:cNvPr id="44" name="矩形 43"/>
            <p:cNvSpPr/>
            <p:nvPr/>
          </p:nvSpPr>
          <p:spPr>
            <a:xfrm>
              <a:off x="5567" y="2653"/>
              <a:ext cx="497" cy="366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845" y="2673"/>
              <a:ext cx="3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845" y="6322"/>
              <a:ext cx="3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6064" y="4477"/>
              <a:ext cx="1472" cy="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4717" y="4488"/>
              <a:ext cx="850" cy="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3867" y="2926"/>
              <a:ext cx="0" cy="10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3867" y="4908"/>
              <a:ext cx="0" cy="1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4945" y="2798"/>
              <a:ext cx="0" cy="3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>
              <a:off x="4966" y="3958"/>
              <a:ext cx="20" cy="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3396" y="4208"/>
              <a:ext cx="1099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实体</a:t>
              </a:r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47" y="3171"/>
              <a:ext cx="858" cy="9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>
                  <a:latin typeface="Arial" panose="020B0604020202020204" pitchFamily="34" charset="0"/>
                </a:rPr>
                <a:t>½</a:t>
              </a:r>
              <a:endParaRPr lang="zh-CN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39" y="2383"/>
              <a:ext cx="1368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收盘价</a:t>
              </a:r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536" y="4208"/>
              <a:ext cx="1472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中间价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639" y="6032"/>
              <a:ext cx="1368" cy="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开盘价</a:t>
              </a:r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2703830"/>
            <a:ext cx="3099435" cy="1915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4195" y="614680"/>
            <a:ext cx="2669540" cy="1905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10" y="2720340"/>
            <a:ext cx="1311275" cy="1837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" y="640715"/>
            <a:ext cx="1997075" cy="1944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" y="2720340"/>
            <a:ext cx="1318260" cy="1837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930" y="2720975"/>
            <a:ext cx="1303020" cy="1836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280" y="614045"/>
            <a:ext cx="1888490" cy="1922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215" y="2720975"/>
            <a:ext cx="1348105" cy="1866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60" y="2720975"/>
            <a:ext cx="1347470" cy="186626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1331595" y="987425"/>
            <a:ext cx="0" cy="791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333500" y="975360"/>
            <a:ext cx="64643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36085" y="1182370"/>
            <a:ext cx="911860" cy="93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7454265" y="886460"/>
            <a:ext cx="213995" cy="605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444740" y="843280"/>
            <a:ext cx="58356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85495" y="3937000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60360" y="395922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19850" y="395922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80230" y="394271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369820" y="3942715"/>
            <a:ext cx="839470" cy="247650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3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二、大阳线的分类</a:t>
            </a:r>
            <a:endParaRPr lang="zh-CN" altLang="en-US"/>
          </a:p>
        </p:txBody>
      </p:sp>
      <p:sp>
        <p:nvSpPr>
          <p:cNvPr id="5" name="流程图: 摘录 4"/>
          <p:cNvSpPr/>
          <p:nvPr/>
        </p:nvSpPr>
        <p:spPr>
          <a:xfrm>
            <a:off x="3575050" y="1656080"/>
            <a:ext cx="1818005" cy="1292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19805" y="1127760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高开高走大阳线</a:t>
            </a:r>
            <a:endParaRPr lang="zh-CN" altLang="en-US" sz="20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4170" y="2549525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低开高走大阳线</a:t>
            </a:r>
            <a:endParaRPr lang="zh-CN" altLang="en-US" sz="2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0685" y="2549525"/>
            <a:ext cx="1452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平开大阳线</a:t>
            </a:r>
            <a:endParaRPr lang="zh-CN" altLang="en-US" sz="20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55615" y="727710"/>
            <a:ext cx="2914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高开高走大阳线，逼空行为，拥有强大做多力量，阳线实体越大，爆发力越强。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80685" y="3212465"/>
            <a:ext cx="2914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平开大阳线，是指在昨天收盘价开盘的大阳线，具备高开高走和低开高走两种大阳线功能。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2425" y="3290570"/>
            <a:ext cx="3382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低开高走大阳线，有洗盘、吸货的双重功能，振幅比较大，大多处于阶段性底部或是突破平台位置。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405" y="699770"/>
            <a:ext cx="288290" cy="172847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algn="ctr" rotWithShape="0">
              <a:schemeClr val="accent1">
                <a:lumMod val="60000"/>
                <a:lumOff val="40000"/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二、大阳线的分类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7200" y="727710"/>
            <a:ext cx="19215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、高开高走大阳线</a:t>
            </a:r>
            <a:endParaRPr lang="zh-CN" altLang="en-US" sz="1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0" y="2320925"/>
            <a:ext cx="19215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、低开高走大阳线</a:t>
            </a:r>
            <a:endParaRPr lang="zh-CN" altLang="en-US" sz="16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" y="3929380"/>
            <a:ext cx="15151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、平开大阳线</a:t>
            </a:r>
            <a:endParaRPr lang="zh-CN" altLang="en-US" sz="16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93360" y="611505"/>
            <a:ext cx="291401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高开高走大阳线，逼空行为，拥有强大做多力量，阳线实体越大，爆发力越强。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93360" y="3427730"/>
            <a:ext cx="291401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平开大阳线，是指在昨天收盘价开盘的大阳线，具备高开高走和低开高走两种大阳线功能。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93360" y="2019935"/>
            <a:ext cx="3243580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低开高走大阳线，有洗盘、吸货的双重功能，振幅比较大，大多处于阶段性底部或是突破平台位置。</a:t>
            </a:r>
            <a:endParaRPr lang="zh-CN" altLang="en-US" sz="1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03980" y="668655"/>
            <a:ext cx="198120" cy="76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558540" y="1525270"/>
            <a:ext cx="198755" cy="1993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58540" y="2800350"/>
            <a:ext cx="198120" cy="166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03980" y="2141220"/>
            <a:ext cx="198120" cy="956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58540" y="4436110"/>
            <a:ext cx="198120" cy="166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03980" y="3608070"/>
            <a:ext cx="19812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339975" y="1707515"/>
            <a:ext cx="122364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449830" y="142875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339975" y="2784475"/>
            <a:ext cx="1202055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433320" y="2488565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245995" y="4446270"/>
            <a:ext cx="12960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416810" y="412242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ym typeface="+mn-ea"/>
              </a:rPr>
              <a:t>前一日收盘价</a:t>
            </a:r>
            <a:endParaRPr lang="zh-CN" sz="1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5" grpId="0"/>
      <p:bldP spid="10" grpId="0" bldLvl="0" animBg="1"/>
      <p:bldP spid="3" grpId="0" animBg="1"/>
      <p:bldP spid="4" grpId="0" animBg="1"/>
      <p:bldP spid="17" grpId="0"/>
      <p:bldP spid="12" grpId="0" bldLvl="0" animBg="1"/>
      <p:bldP spid="9" grpId="0" animBg="1"/>
      <p:bldP spid="14" grpId="0" animBg="1"/>
      <p:bldP spid="20" grpId="0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3268345" cy="438150"/>
          </a:xfrm>
        </p:spPr>
        <p:txBody>
          <a:bodyPr>
            <a:normAutofit fontScale="90000"/>
          </a:bodyPr>
          <a:p>
            <a:r>
              <a:rPr lang="en-US" altLang="zh-CN"/>
              <a:t>1</a:t>
            </a:r>
            <a:r>
              <a:rPr lang="zh-CN" altLang="en-US"/>
              <a:t>、大阳线具有改变趋势的功能：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9860" y="1144270"/>
            <a:ext cx="5078095" cy="3075940"/>
          </a:xfrm>
          <a:prstGeom prst="rect">
            <a:avLst/>
          </a:prstGeom>
        </p:spPr>
      </p:pic>
      <p:cxnSp>
        <p:nvCxnSpPr>
          <p:cNvPr id="27" name="直接箭头连接符 26"/>
          <p:cNvCxnSpPr/>
          <p:nvPr/>
        </p:nvCxnSpPr>
        <p:spPr>
          <a:xfrm>
            <a:off x="8390255" y="1817370"/>
            <a:ext cx="502285" cy="9702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644390" y="3345815"/>
            <a:ext cx="4248150" cy="184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三、大阳线的功能和意义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>
          <a:xfrm>
            <a:off x="467360" y="706120"/>
            <a:ext cx="3268345" cy="43815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、大阳线具有改变趋势的功能：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占位符 2"/>
          <p:cNvSpPr>
            <a:spLocks noGrp="1"/>
          </p:cNvSpPr>
          <p:nvPr/>
        </p:nvSpPr>
        <p:spPr>
          <a:xfrm>
            <a:off x="467360" y="1216025"/>
            <a:ext cx="3760470" cy="438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charset="0"/>
              <a:buChar char="Ø"/>
              <a:defRPr sz="16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2</a:t>
            </a:r>
            <a:r>
              <a:rPr lang="zh-CN" altLang="en-US"/>
              <a:t>、大阳线具有大幅拉升股价的功能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1817370"/>
            <a:ext cx="7232650" cy="2811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CA0915"/>
      </a:accent1>
      <a:accent2>
        <a:srgbClr val="FF8421"/>
      </a:accent2>
      <a:accent3>
        <a:srgbClr val="FFC000"/>
      </a:accent3>
      <a:accent4>
        <a:srgbClr val="0070C0"/>
      </a:accent4>
      <a:accent5>
        <a:srgbClr val="0F5666"/>
      </a:accent5>
      <a:accent6>
        <a:srgbClr val="542378"/>
      </a:accent6>
      <a:hlink>
        <a:srgbClr val="FF8119"/>
      </a:hlink>
      <a:folHlink>
        <a:srgbClr val="44B9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WPS 演示</Application>
  <PresentationFormat>全屏显示(16:9)</PresentationFormat>
  <Paragraphs>263</Paragraphs>
  <Slides>33</Slides>
  <Notes>52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楷体</vt:lpstr>
      <vt:lpstr>Wingdings</vt:lpstr>
      <vt:lpstr>Calibri</vt:lpstr>
      <vt:lpstr>Impact</vt:lpstr>
      <vt:lpstr>Arial Unicode MS</vt:lpstr>
      <vt:lpstr>Office 主题​​</vt:lpstr>
      <vt:lpstr>PowerPoint 演示文稿</vt:lpstr>
      <vt:lpstr>江氏K线天机系列</vt:lpstr>
      <vt:lpstr>PowerPoint 演示文稿</vt:lpstr>
      <vt:lpstr>一、大阳线的结构</vt:lpstr>
      <vt:lpstr>PowerPoint 演示文稿</vt:lpstr>
      <vt:lpstr>二、大阳线的分类</vt:lpstr>
      <vt:lpstr>二、大阳线的分类</vt:lpstr>
      <vt:lpstr>三、大阳线的功能和意义</vt:lpstr>
      <vt:lpstr>三、大阳线的功能和意义</vt:lpstr>
      <vt:lpstr>三、大阳线的功能和意义</vt:lpstr>
      <vt:lpstr>三、大阳线的功能和意义</vt:lpstr>
      <vt:lpstr>三、大阳线的功能和意义</vt:lpstr>
      <vt:lpstr>四、大阳线的有效性和无效性。</vt:lpstr>
      <vt:lpstr>分时盘口波形分类：</vt:lpstr>
      <vt:lpstr>PowerPoint 演示文稿</vt:lpstr>
      <vt:lpstr>PowerPoint 演示文稿</vt:lpstr>
      <vt:lpstr>PowerPoint 演示文稿</vt:lpstr>
      <vt:lpstr>PowerPoint 演示文稿</vt:lpstr>
      <vt:lpstr>五、大阳线出现的有效位置</vt:lpstr>
      <vt:lpstr>案例1：高位出现的大阳线——无效大阳线 </vt:lpstr>
      <vt:lpstr>长城影视（002071）在2014年1月21日高位大阳线分时图</vt:lpstr>
      <vt:lpstr>案例2：假突破的长波大阳线——无效大阳线</vt:lpstr>
      <vt:lpstr>002149西部材料2014年10月8日大阳线分时图</vt:lpstr>
      <vt:lpstr>案例3：假突破的长波大阳线——无效大阳线</vt:lpstr>
      <vt:lpstr>002600江粉磁材2013年10月23日分时走势</vt:lpstr>
      <vt:lpstr>案例4：跳空高开的大阳线——有效大阳线</vt:lpstr>
      <vt:lpstr>PowerPoint 演示文稿</vt:lpstr>
      <vt:lpstr>案例5：突破平台低位启动的大阳线——有效大阳线</vt:lpstr>
      <vt:lpstr>PowerPoint 演示文稿</vt:lpstr>
      <vt:lpstr>案例6：低位启动的大阳线——有效大阳线</vt:lpstr>
      <vt:lpstr>PowerPoint 演示文稿</vt:lpstr>
      <vt:lpstr>基本训练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airxi2001</dc:creator>
  <cp:lastModifiedBy>大概来自魔仙堡</cp:lastModifiedBy>
  <cp:revision>431</cp:revision>
  <dcterms:created xsi:type="dcterms:W3CDTF">2015-12-07T12:33:00Z</dcterms:created>
  <dcterms:modified xsi:type="dcterms:W3CDTF">2019-02-25T06:07:30Z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